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87" r:id="rId3"/>
    <p:sldId id="288" r:id="rId4"/>
    <p:sldId id="289" r:id="rId5"/>
    <p:sldId id="286" r:id="rId6"/>
    <p:sldId id="273" r:id="rId7"/>
    <p:sldId id="277" r:id="rId8"/>
    <p:sldId id="278" r:id="rId9"/>
    <p:sldId id="282" r:id="rId10"/>
    <p:sldId id="285" r:id="rId11"/>
    <p:sldId id="283" r:id="rId12"/>
    <p:sldId id="284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130" d="100"/>
          <a:sy n="130" d="100"/>
        </p:scale>
        <p:origin x="93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F7AC35E-E8F3-4CA9-A9AD-AE1ACDB7EC3F}" type="datetimeFigureOut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6E33676-AD80-47B6-87BB-39142B188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67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B5FECE-F7CA-490C-A48A-7516E7418829}" type="slidenum">
              <a:rPr lang="en-US"/>
              <a:pPr/>
              <a:t>1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879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9D901C-377C-483D-9EF7-78097295DE02}" type="slidenum">
              <a:rPr lang="en-US"/>
              <a:pPr/>
              <a:t>10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31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41E031-BCB2-42A7-9F19-7550BEEB8FB5}" type="slidenum">
              <a:rPr lang="en-US"/>
              <a:pPr/>
              <a:t>11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17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0E704E2-ED0B-4C93-9965-A3A35F4B8125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753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ACF2695-689D-4F81-810D-A55E753056D3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010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/>
              <a:t>Lucky in that you can get a good job with a bachelor’s degree</a:t>
            </a:r>
          </a:p>
          <a:p>
            <a:pPr>
              <a:spcBef>
                <a:spcPct val="0"/>
              </a:spcBef>
            </a:pPr>
            <a:r>
              <a:rPr lang="en-US"/>
              <a:t>However, you can get a better job with a graduate degree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CF2EBB-6F81-4E47-A4D6-26DFB7F6E87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105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9D901C-377C-483D-9EF7-78097295DE02}" type="slidenum">
              <a:rPr lang="en-US"/>
              <a:pPr/>
              <a:t>5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08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E51976-DA93-4A52-8689-DFE1257BF81A}" type="slidenum">
              <a:rPr lang="en-US"/>
              <a:pPr/>
              <a:t>6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33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9D901C-377C-483D-9EF7-78097295DE02}" type="slidenum">
              <a:rPr lang="en-US"/>
              <a:pPr/>
              <a:t>7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18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41E031-BCB2-42A7-9F19-7550BEEB8FB5}" type="slidenum">
              <a:rPr lang="en-US"/>
              <a:pPr/>
              <a:t>8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297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41E031-BCB2-42A7-9F19-7550BEEB8FB5}" type="slidenum">
              <a:rPr lang="en-US"/>
              <a:pPr/>
              <a:t>9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85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BCBAA-4664-4707-8C24-9F1067F22CF7}" type="datetime1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Torng - Michigan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67C66-3FB9-44DF-91D5-13A7D7D70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FB360-4F17-4C3F-920E-259EFD75D8C6}" type="datetime1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Torng - Michigan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2FF-39E5-4B3C-86AD-6339C37FC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ED2F6-86CC-49E6-8B5C-AFF2361C6728}" type="datetime1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Torng - Michigan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1E0EC-51A9-4A6C-AC14-D17C54795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81407-E4F8-4D6C-8416-B94DB95128FB}" type="datetime1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Torng - Michigan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9B4C6-0BF7-405A-A3C2-FF461545F6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2E020-5B48-4FEB-B27A-F367DA4B15F3}" type="datetime1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Torng - Michigan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90827-0F65-4A27-8F87-1BB588B260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F594D-3188-44CF-988B-A9764E00185D}" type="datetime1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Torng - Michigan State University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C1B04-6EAA-49FD-863F-E0AAE4205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85DAE-B37C-45B4-9F92-292AEA67CCB3}" type="datetime1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Torng - Michigan State University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99D03-F990-47D5-91F1-4D5ABC57B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149CB-2AAA-456C-849C-EE758C84E5B8}" type="datetime1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Torng - Michigan State University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3A146-E5E8-4CC6-B2DB-3F1D6CE158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83E2F-A7BE-42EB-9E85-C063ED7E7889}" type="datetime1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Torng - Michigan State University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7FD06-9192-4935-A843-EE6BAFB79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1E80C-0928-47A9-A630-E47005BE92DD}" type="datetime1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Torng - Michigan State University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A874-BAA8-4B77-A66B-756F1E4CE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4938E-1D12-40EB-9D86-32FEF4CC33C9}" type="datetime1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Torng - Michigan State University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62F33-7F8D-4274-A234-6BB69EA79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0D473E-4DD4-43E3-9BA8-1AC96C781FF4}" type="datetime1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Eric Torng - Michigan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2046A1-0ACD-4468-B0CB-BD0EEAA8E9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msu.edu/~tor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torng@msu.edu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msu.edu/Students/Future_Grad/HowToApply.php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e.msu.edu/~torng/dualform.pdf" TargetMode="External"/><Relationship Id="rId5" Type="http://schemas.openxmlformats.org/officeDocument/2006/relationships/hyperlink" Target="https://goo.gl/forms/mxrufjm8Qs8MvRT52" TargetMode="External"/><Relationship Id="rId4" Type="http://schemas.openxmlformats.org/officeDocument/2006/relationships/hyperlink" Target="http://www.cse.msu.edu/Students/Current_Undergrad/BSMS-Program.php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Why Go to Grad School and</a:t>
            </a:r>
            <a:br>
              <a:rPr lang="en-US" sz="4000" dirty="0"/>
            </a:br>
            <a:r>
              <a:rPr lang="en-US" sz="4000" dirty="0"/>
              <a:t>Dual Enrollment Program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Eric Torng</a:t>
            </a:r>
          </a:p>
          <a:p>
            <a:pPr>
              <a:lnSpc>
                <a:spcPct val="90000"/>
              </a:lnSpc>
            </a:pPr>
            <a:r>
              <a:rPr lang="en-US" sz="2400"/>
              <a:t>Associate Professor and Graduate Director</a:t>
            </a:r>
          </a:p>
          <a:p>
            <a:pPr>
              <a:lnSpc>
                <a:spcPct val="90000"/>
              </a:lnSpc>
            </a:pPr>
            <a:r>
              <a:rPr lang="en-US" sz="2400"/>
              <a:t>Michigan State University</a:t>
            </a:r>
          </a:p>
          <a:p>
            <a:pPr>
              <a:lnSpc>
                <a:spcPct val="90000"/>
              </a:lnSpc>
            </a:pPr>
            <a:r>
              <a:rPr lang="en-US" sz="1400">
                <a:hlinkClick r:id="rId3"/>
              </a:rPr>
              <a:t>http://www.cse.msu.edu/~torng</a:t>
            </a:r>
            <a:endParaRPr lang="en-US" sz="1400"/>
          </a:p>
          <a:p>
            <a:pPr>
              <a:lnSpc>
                <a:spcPct val="90000"/>
              </a:lnSpc>
            </a:pPr>
            <a:r>
              <a:rPr lang="en-US" sz="1400">
                <a:hlinkClick r:id="rId4"/>
              </a:rPr>
              <a:t>torng@msu.edu</a:t>
            </a:r>
            <a:endParaRPr lang="en-US" sz="1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Outline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dirty="0"/>
              <a:t>Graduate Assistantships</a:t>
            </a:r>
          </a:p>
          <a:p>
            <a:pPr marL="609600" indent="-609600"/>
            <a:r>
              <a:rPr lang="en-US" dirty="0"/>
              <a:t>Program Overviews</a:t>
            </a:r>
          </a:p>
          <a:p>
            <a:pPr marL="990600" lvl="1" indent="-533400"/>
            <a:r>
              <a:rPr lang="en-US" dirty="0"/>
              <a:t>MS Degree</a:t>
            </a:r>
          </a:p>
          <a:p>
            <a:pPr marL="990600" lvl="1" indent="-533400"/>
            <a:r>
              <a:rPr lang="en-US" dirty="0"/>
              <a:t>Dual Enrollment</a:t>
            </a:r>
          </a:p>
          <a:p>
            <a:pPr marL="590550" indent="-533400"/>
            <a:r>
              <a:rPr lang="en-US" dirty="0">
                <a:solidFill>
                  <a:srgbClr val="FF0000"/>
                </a:solidFill>
              </a:rPr>
              <a:t>Application Process</a:t>
            </a:r>
          </a:p>
          <a:p>
            <a:pPr marL="990600" lvl="1" indent="-533400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099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Process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hlinkClick r:id="rId3"/>
              </a:rPr>
              <a:t>http://www.cse.msu.edu/Students/Future_Grad/HowToApply.php</a:t>
            </a:r>
            <a:r>
              <a:rPr lang="en-US" sz="2400" dirty="0"/>
              <a:t> has full details on application procedure to MS program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hlinkClick r:id="rId4"/>
              </a:rPr>
              <a:t>http://www.cse.msu.edu/Students/Current_Undergrad/BSMS-Program.php</a:t>
            </a:r>
            <a:r>
              <a:rPr lang="en-US" sz="2400" dirty="0"/>
              <a:t> has dual enrollment specific details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Two key steps for Dual Enrollment applications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Must fill in a </a:t>
            </a:r>
            <a:r>
              <a:rPr lang="en-US" sz="1600" dirty="0">
                <a:hlinkClick r:id="rId5"/>
              </a:rPr>
              <a:t>form</a:t>
            </a:r>
            <a:r>
              <a:rPr lang="en-US" sz="1600" dirty="0"/>
              <a:t> indicating intent to dual enroll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Must fill in special dual enrollment </a:t>
            </a:r>
            <a:r>
              <a:rPr lang="en-US" sz="1600" dirty="0">
                <a:hlinkClick r:id="rId6"/>
              </a:rPr>
              <a:t>form</a:t>
            </a:r>
            <a:r>
              <a:rPr lang="en-US" sz="1600" dirty="0"/>
              <a:t> specifying your shared credits among other things.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You must have an MS advisor; I can often serve in this role unless you are working with another faculty member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We often waive GRE scores for our undergrads, but you should take GRE if you are applying to other programs too.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Ask faculty to submit recommendations early to give them time to complete them. You should be able to request the letters before you have completed your formal application.</a:t>
            </a:r>
          </a:p>
        </p:txBody>
      </p:sp>
    </p:spTree>
    <p:extLst>
      <p:ext uri="{BB962C8B-B14F-4D97-AF65-F5344CB8AC3E}">
        <p14:creationId xmlns:p14="http://schemas.microsoft.com/office/powerpoint/2010/main" val="32080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If you plan to graduate with BS in December 2019</a:t>
            </a:r>
          </a:p>
          <a:p>
            <a:pPr lvl="1"/>
            <a:r>
              <a:rPr lang="en-US" sz="2000" dirty="0"/>
              <a:t>You must apply to MS program now and be admitted by the start of Fall 2019 semester</a:t>
            </a:r>
          </a:p>
          <a:p>
            <a:pPr lvl="1"/>
            <a:r>
              <a:rPr lang="en-US" sz="2000" dirty="0"/>
              <a:t>You will only be able to use courses from Fall 2019 to waive MS credits</a:t>
            </a:r>
          </a:p>
          <a:p>
            <a:r>
              <a:rPr lang="en-US" sz="2400" dirty="0"/>
              <a:t>If you plan to graduate with BS in May 2020</a:t>
            </a:r>
          </a:p>
          <a:p>
            <a:pPr lvl="1"/>
            <a:r>
              <a:rPr lang="en-US" sz="2000" dirty="0"/>
              <a:t>Recommend you apply to MS program now for admission by the start of Fall 2019 semester.</a:t>
            </a:r>
          </a:p>
          <a:p>
            <a:pPr lvl="1"/>
            <a:r>
              <a:rPr lang="en-US" sz="2000" dirty="0"/>
              <a:t>This gives you two semesters to use courses to waive MS credits</a:t>
            </a:r>
          </a:p>
          <a:p>
            <a:r>
              <a:rPr lang="en-US" sz="2400" dirty="0"/>
              <a:t>In general, apply early enough so that you are admitted to MS program with at least 2 semesters in BS program after admission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Eric Torng - Michigan State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9B4C6-0BF7-405A-A3C2-FF461545F63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72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Why Graduate School 1: </a:t>
            </a:r>
            <a:br>
              <a:rPr lang="en-US" altLang="en-US" sz="4000" dirty="0"/>
            </a:br>
            <a:r>
              <a:rPr lang="en-US" altLang="en-US" sz="4000" dirty="0"/>
              <a:t>Knowledge acquisition vs independent problem solving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609600" indent="-609600" eaLnBrk="1" hangingPunct="1"/>
            <a:r>
              <a:rPr lang="en-US" altLang="en-US" sz="2800" dirty="0"/>
              <a:t>BS: </a:t>
            </a:r>
            <a:r>
              <a:rPr lang="en-US" altLang="en-US" sz="2400" dirty="0"/>
              <a:t>We mostly teach you how to do things and then test that you have learned what we have taught. Limits on how many courses you can take.</a:t>
            </a:r>
          </a:p>
          <a:p>
            <a:pPr marL="590550" indent="-533400"/>
            <a:r>
              <a:rPr lang="en-US" altLang="en-US" sz="2800" dirty="0"/>
              <a:t>MS: </a:t>
            </a:r>
            <a:r>
              <a:rPr lang="en-US" altLang="en-US" sz="2400" dirty="0"/>
              <a:t>You take deeper courses and have a chance to take 7 to 10 more courses.</a:t>
            </a:r>
          </a:p>
          <a:p>
            <a:pPr marL="590550" indent="-533400"/>
            <a:r>
              <a:rPr lang="en-US" altLang="en-US" sz="2800" dirty="0"/>
              <a:t>PhD: </a:t>
            </a:r>
            <a:r>
              <a:rPr lang="en-US" altLang="en-US" sz="2400" dirty="0"/>
              <a:t>You solve open research problems</a:t>
            </a:r>
          </a:p>
          <a:p>
            <a:pPr marL="1390650" lvl="2" indent="-533400"/>
            <a:r>
              <a:rPr lang="en-US" altLang="en-US" sz="2000" dirty="0"/>
              <a:t>Better faster algorithm for a known problem</a:t>
            </a:r>
          </a:p>
          <a:p>
            <a:pPr marL="1390650" lvl="2" indent="-533400"/>
            <a:r>
              <a:rPr lang="en-US" altLang="en-US" sz="2000" dirty="0"/>
              <a:t>You define a new problem and provide solutions for it</a:t>
            </a:r>
          </a:p>
          <a:p>
            <a:pPr marL="990600" lvl="1" indent="-533400"/>
            <a:r>
              <a:rPr lang="en-US" altLang="en-US" sz="2400" dirty="0"/>
              <a:t>You prove you can think independently and problem solve</a:t>
            </a:r>
          </a:p>
          <a:p>
            <a:pPr marL="609600" indent="-609600" eaLnBrk="1" hangingPunct="1"/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042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Why Graduate School 2: Better Job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 sz="2800" dirty="0"/>
              <a:t>Get a more interesting job</a:t>
            </a:r>
          </a:p>
          <a:p>
            <a:pPr marL="990600" lvl="1" indent="-533400" eaLnBrk="1" hangingPunct="1"/>
            <a:r>
              <a:rPr lang="en-US" altLang="en-US" sz="2400" dirty="0"/>
              <a:t>B.S. engineers usually solve problems defined by their superiors. Trained to solve routine problems.</a:t>
            </a:r>
          </a:p>
          <a:p>
            <a:pPr marL="990600" lvl="1" indent="-533400" eaLnBrk="1" hangingPunct="1"/>
            <a:r>
              <a:rPr lang="en-US" altLang="en-US" sz="2400" dirty="0"/>
              <a:t>M.S. engineers usually work on more innovative or larger problems. </a:t>
            </a:r>
            <a:r>
              <a:rPr lang="en-US" altLang="en-US" dirty="0"/>
              <a:t>T</a:t>
            </a:r>
            <a:r>
              <a:rPr lang="en-US" altLang="en-US" sz="2400" dirty="0"/>
              <a:t>rained to acquire new knowledge, solve complex problems.</a:t>
            </a:r>
            <a:endParaRPr lang="en-US" altLang="en-US" sz="2000" dirty="0"/>
          </a:p>
          <a:p>
            <a:pPr marL="990600" lvl="1" indent="-533400" eaLnBrk="1" hangingPunct="1"/>
            <a:r>
              <a:rPr lang="en-US" altLang="en-US" sz="2400" dirty="0"/>
              <a:t>Ph.D. engineers think up the problems for the B.S. and M.S. engineers to work on!  Trained to invent new knowledge!</a:t>
            </a:r>
          </a:p>
        </p:txBody>
      </p:sp>
    </p:spTree>
    <p:extLst>
      <p:ext uri="{BB962C8B-B14F-4D97-AF65-F5344CB8AC3E}">
        <p14:creationId xmlns:p14="http://schemas.microsoft.com/office/powerpoint/2010/main" val="56725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Why Go to Graduate School 3?</a:t>
            </a:r>
            <a:br>
              <a:rPr lang="en-US" dirty="0"/>
            </a:br>
            <a:r>
              <a:rPr lang="en-US" dirty="0"/>
              <a:t>Higher Pay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106613" y="5663625"/>
            <a:ext cx="53607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What’s It Worth: The Economic Value of College Majors</a:t>
            </a:r>
          </a:p>
          <a:p>
            <a:r>
              <a:rPr lang="en-US" sz="1400" dirty="0">
                <a:latin typeface="Calibri" pitchFamily="34" charset="0"/>
              </a:rPr>
              <a:t>Georgetown University Center on Education and the Workforce, 2011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463675"/>
            <a:ext cx="7818438" cy="4022725"/>
            <a:chOff x="1021080" y="1615440"/>
            <a:chExt cx="7818120" cy="4023360"/>
          </a:xfrm>
        </p:grpSpPr>
        <p:pic>
          <p:nvPicPr>
            <p:cNvPr id="1741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t="134" r="12520" b="60579"/>
            <a:stretch>
              <a:fillRect/>
            </a:stretch>
          </p:blipFill>
          <p:spPr bwMode="auto">
            <a:xfrm>
              <a:off x="1021080" y="1615440"/>
              <a:ext cx="7132320" cy="4023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6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791325" y="3714750"/>
              <a:ext cx="2047875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2" name="TextBox 5"/>
          <p:cNvSpPr txBox="1">
            <a:spLocks noChangeArrowheads="1"/>
          </p:cNvSpPr>
          <p:nvPr/>
        </p:nvSpPr>
        <p:spPr bwMode="auto">
          <a:xfrm>
            <a:off x="6011863" y="1371600"/>
            <a:ext cx="19357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alibri" pitchFamily="34" charset="0"/>
              </a:rPr>
              <a:t>2009 Salary Data</a:t>
            </a:r>
          </a:p>
        </p:txBody>
      </p:sp>
    </p:spTree>
    <p:extLst>
      <p:ext uri="{BB962C8B-B14F-4D97-AF65-F5344CB8AC3E}">
        <p14:creationId xmlns:p14="http://schemas.microsoft.com/office/powerpoint/2010/main" val="116142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Outline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dirty="0">
                <a:solidFill>
                  <a:srgbClr val="FF0000"/>
                </a:solidFill>
              </a:rPr>
              <a:t>Graduate Assistantships</a:t>
            </a:r>
          </a:p>
          <a:p>
            <a:pPr marL="609600" indent="-609600"/>
            <a:r>
              <a:rPr lang="en-US" dirty="0"/>
              <a:t>Program Overviews</a:t>
            </a:r>
          </a:p>
          <a:p>
            <a:pPr marL="990600" lvl="1" indent="-533400"/>
            <a:r>
              <a:rPr lang="en-US" dirty="0"/>
              <a:t>MS Degree</a:t>
            </a:r>
          </a:p>
          <a:p>
            <a:pPr marL="990600" lvl="1" indent="-533400"/>
            <a:r>
              <a:rPr lang="en-US" dirty="0"/>
              <a:t>Dual Enrollment</a:t>
            </a:r>
          </a:p>
          <a:p>
            <a:pPr marL="590550" indent="-533400"/>
            <a:r>
              <a:rPr lang="en-US" dirty="0"/>
              <a:t>Application Process</a:t>
            </a:r>
          </a:p>
          <a:p>
            <a:pPr marL="990600" lvl="1" indent="-533400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023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Graduate Assistantships (not guaranteed for MS students)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dirty="0"/>
              <a:t>½-time assistantship is 20 hours per week for entire academic semester</a:t>
            </a:r>
          </a:p>
          <a:p>
            <a:pPr marL="609600" indent="-609600">
              <a:lnSpc>
                <a:spcPct val="90000"/>
              </a:lnSpc>
            </a:pPr>
            <a:r>
              <a:rPr lang="en-US" dirty="0"/>
              <a:t>Assistantships come in 2 forms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dirty="0"/>
              <a:t>Teaching assistantship (TA, dept)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dirty="0"/>
              <a:t>Research assistantship (RA, faculty)</a:t>
            </a:r>
          </a:p>
          <a:p>
            <a:pPr marL="609600" indent="-609600">
              <a:lnSpc>
                <a:spcPct val="90000"/>
              </a:lnSpc>
            </a:pPr>
            <a:r>
              <a:rPr lang="en-US" dirty="0"/>
              <a:t>Biweekly stipend: $917-$1035</a:t>
            </a:r>
          </a:p>
          <a:p>
            <a:pPr marL="609600" indent="-609600">
              <a:lnSpc>
                <a:spcPct val="90000"/>
              </a:lnSpc>
            </a:pPr>
            <a:r>
              <a:rPr lang="en-US" dirty="0"/>
              <a:t>Tuition and most fees covered</a:t>
            </a:r>
          </a:p>
          <a:p>
            <a:pPr marL="609600" indent="-609600">
              <a:lnSpc>
                <a:spcPct val="90000"/>
              </a:lnSpc>
            </a:pPr>
            <a:r>
              <a:rPr lang="en-US" dirty="0"/>
              <a:t>Health insurance, other benefits</a:t>
            </a:r>
          </a:p>
          <a:p>
            <a:pPr marL="990600" lvl="1" indent="-5334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Outline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dirty="0"/>
              <a:t>Graduate Assistantships</a:t>
            </a:r>
          </a:p>
          <a:p>
            <a:pPr marL="609600" indent="-609600"/>
            <a:r>
              <a:rPr lang="en-US" dirty="0">
                <a:solidFill>
                  <a:srgbClr val="FF0000"/>
                </a:solidFill>
              </a:rPr>
              <a:t>Program Overviews</a:t>
            </a:r>
          </a:p>
          <a:p>
            <a:pPr marL="990600" lvl="1" indent="-533400"/>
            <a:r>
              <a:rPr lang="en-US" dirty="0">
                <a:solidFill>
                  <a:srgbClr val="FF0000"/>
                </a:solidFill>
              </a:rPr>
              <a:t>MS Degree</a:t>
            </a:r>
          </a:p>
          <a:p>
            <a:pPr marL="990600" lvl="1" indent="-533400"/>
            <a:r>
              <a:rPr lang="en-US" dirty="0">
                <a:solidFill>
                  <a:srgbClr val="FF0000"/>
                </a:solidFill>
              </a:rPr>
              <a:t>Dual Enrollment</a:t>
            </a:r>
          </a:p>
          <a:p>
            <a:pPr marL="590550" indent="-533400"/>
            <a:r>
              <a:rPr lang="en-US" dirty="0"/>
              <a:t>Application Process</a:t>
            </a:r>
          </a:p>
          <a:p>
            <a:pPr marL="990600" lvl="1" indent="-533400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Masters Degree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MS requirements: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30 credits: 10 courses or (8 courses and MS Thesis)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Breadth Requirement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Take 1 course in each of 3 breadth areas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Take at least 6 total courses from 3 breadth areas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MS Thesis Option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Thesis will be 6 credits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21 of other 24 credits must be 8xx/9xx level, 3 can be 4xx level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Course Option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24 credits must be 8xx/9xx level, 6 can be 4xx level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Most can complete an MS in 2 years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15 credits per year which is 2.5 courses per academic semester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Summer semester can be used to complete thesis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 Enrollment Program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Dual enrollment program flow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You must apply (</a:t>
            </a:r>
            <a:r>
              <a:rPr lang="en-US" sz="2000" i="1" dirty="0"/>
              <a:t>ideally in junior year</a:t>
            </a:r>
            <a:r>
              <a:rPr lang="en-US" sz="2000" dirty="0"/>
              <a:t>) and be admitted to the program </a:t>
            </a:r>
            <a:r>
              <a:rPr lang="en-US" sz="2000" b="1" dirty="0"/>
              <a:t>BEFORE</a:t>
            </a:r>
            <a:r>
              <a:rPr lang="en-US" sz="2000" dirty="0"/>
              <a:t> you complete your BS program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No explicit GPA requirement, but high GPA needed to be admitted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During application process, you submit a dual enrollment form indicating which courses you plan to apply towards both your BS and MS degrees.</a:t>
            </a:r>
          </a:p>
          <a:p>
            <a:pPr lvl="3">
              <a:lnSpc>
                <a:spcPct val="80000"/>
              </a:lnSpc>
            </a:pPr>
            <a:r>
              <a:rPr lang="en-US" sz="1600" dirty="0"/>
              <a:t>These courses will not appear on your MS transcript.</a:t>
            </a:r>
          </a:p>
          <a:p>
            <a:pPr lvl="3">
              <a:lnSpc>
                <a:spcPct val="80000"/>
              </a:lnSpc>
            </a:pPr>
            <a:r>
              <a:rPr lang="en-US" sz="1600" dirty="0"/>
              <a:t>Since you can use at most 6 credits from 4xx level courses, you need to take an 8xx course as a BS student to waive 9 credits.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2000" b="1" dirty="0"/>
              <a:t>After admission, </a:t>
            </a:r>
            <a:r>
              <a:rPr lang="en-US" sz="2000" dirty="0"/>
              <a:t>each semester you must fill out a form specifying which courses are towards the BS and which are towards the MS. 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Default is they will be counted towards you BS degree.</a:t>
            </a:r>
            <a:endParaRPr lang="en-US" sz="1600" b="1" dirty="0"/>
          </a:p>
          <a:p>
            <a:pPr lvl="1">
              <a:lnSpc>
                <a:spcPct val="80000"/>
              </a:lnSpc>
            </a:pPr>
            <a:r>
              <a:rPr lang="en-US" sz="2000" dirty="0"/>
              <a:t>You will be treated as a BS student for tuition until you have completed 120 credits. In future semesters, you may be treated as a graduate student.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While a BS student, you pay lower tuition and you cannot be a graduate assistant, but you can work as a undergraduate learning assistant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As a graduate student, you pay graduate tuition and you can be assigned a graduate assistantship.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6558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1.0&quot;&gt;&lt;object type=&quot;1&quot; unique_id=&quot;10001&quot;&gt;&lt;object type=&quot;8&quot; unique_id=&quot;10137&quot;&gt;&lt;/object&gt;&lt;object type=&quot;2&quot; unique_id=&quot;10138&quot;&gt;&lt;object type=&quot;3&quot; unique_id=&quot;10139&quot;&gt;&lt;property id=&quot;20148&quot; value=&quot;5&quot;/&gt;&lt;property id=&quot;20300&quot; value=&quot;Slide 1 - &amp;quot;Linked BS/MS and Dual Enrollment MS in Computer Science&amp;quot;&quot;/&gt;&lt;property id=&quot;20307&quot; value=&quot;256&quot;/&gt;&lt;/object&gt;&lt;object type=&quot;3&quot; unique_id=&quot;10140&quot;&gt;&lt;property id=&quot;20148&quot; value=&quot;5&quot;/&gt;&lt;property id=&quot;20300&quot; value=&quot;Slide 2 - &amp;quot;Why Go to Graduate School?&amp;quot;&quot;/&gt;&lt;property id=&quot;20307&quot; value=&quot;257&quot;/&gt;&lt;/object&gt;&lt;object type=&quot;3&quot; unique_id=&quot;10155&quot;&gt;&lt;property id=&quot;20148&quot; value=&quot;5&quot;/&gt;&lt;property id=&quot;20300&quot; value=&quot;Slide 4 - &amp;quot;Graduate Assistantships&amp;quot;&quot;/&gt;&lt;property id=&quot;20307&quot; value=&quot;273&quot;/&gt;&lt;/object&gt;&lt;object type=&quot;3&quot; unique_id=&quot;10159&quot;&gt;&lt;property id=&quot;20148&quot; value=&quot;5&quot;/&gt;&lt;property id=&quot;20300&quot; value=&quot;Slide 5 - &amp;quot;Outline&amp;quot;&quot;/&gt;&lt;property id=&quot;20307&quot; value=&quot;277&quot;/&gt;&lt;/object&gt;&lt;object type=&quot;3&quot; unique_id=&quot;10160&quot;&gt;&lt;property id=&quot;20148&quot; value=&quot;5&quot;/&gt;&lt;property id=&quot;20300&quot; value=&quot;Slide 6 - &amp;quot;Masters Degree&amp;quot;&quot;/&gt;&lt;property id=&quot;20307&quot; value=&quot;278&quot;/&gt;&lt;/object&gt;&lt;object type=&quot;3&quot; unique_id=&quot;10426&quot;&gt;&lt;property id=&quot;20148&quot; value=&quot;5&quot;/&gt;&lt;property id=&quot;20300&quot; value=&quot;Slide 9 - &amp;quot;Outline&amp;quot;&quot;/&gt;&lt;property id=&quot;20307&quot; value=&quot;285&quot;/&gt;&lt;/object&gt;&lt;object type=&quot;3&quot; unique_id=&quot;10539&quot;&gt;&lt;property id=&quot;20148&quot; value=&quot;5&quot;/&gt;&lt;property id=&quot;20300&quot; value=&quot;Slide 3 - &amp;quot;Outline&amp;quot;&quot;/&gt;&lt;property id=&quot;20307&quot; value=&quot;286&quot;/&gt;&lt;/object&gt;&lt;object type=&quot;3&quot; unique_id=&quot;11145&quot;&gt;&lt;property id=&quot;20148&quot; value=&quot;5&quot;/&gt;&lt;property id=&quot;20300&quot; value=&quot;Slide 7 - &amp;quot;Linked BS/MS Program&amp;quot;&quot;/&gt;&lt;property id=&quot;20307&quot; value=&quot;281&quot;/&gt;&lt;/object&gt;&lt;object type=&quot;3&quot; unique_id=&quot;11146&quot;&gt;&lt;property id=&quot;20148&quot; value=&quot;5&quot;/&gt;&lt;property id=&quot;20300&quot; value=&quot;Slide 8 - &amp;quot;Dual Enrollment Program&amp;quot;&quot;/&gt;&lt;property id=&quot;20307&quot; value=&quot;282&quot;/&gt;&lt;/object&gt;&lt;object type=&quot;3&quot; unique_id=&quot;11147&quot;&gt;&lt;property id=&quot;20148&quot; value=&quot;5&quot;/&gt;&lt;property id=&quot;20300&quot; value=&quot;Slide 10 - &amp;quot;Application Process&amp;quot;&quot;/&gt;&lt;property id=&quot;20307&quot; value=&quot;283&quot;/&gt;&lt;/object&gt;&lt;object type=&quot;3&quot; unique_id=&quot;11148&quot;&gt;&lt;property id=&quot;20148&quot; value=&quot;5&quot;/&gt;&lt;property id=&quot;20300&quot; value=&quot;Slide 11 - &amp;quot;Timelines&amp;quot;&quot;/&gt;&lt;property id=&quot;20307&quot; value=&quot;28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1373</TotalTime>
  <Words>956</Words>
  <Application>Microsoft Office PowerPoint</Application>
  <PresentationFormat>On-screen Show (4:3)</PresentationFormat>
  <Paragraphs>106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</vt:lpstr>
      <vt:lpstr>Office Theme</vt:lpstr>
      <vt:lpstr>Why Go to Grad School and Dual Enrollment Program</vt:lpstr>
      <vt:lpstr>Why Graduate School 1:  Knowledge acquisition vs independent problem solving</vt:lpstr>
      <vt:lpstr>Why Graduate School 2: Better Job</vt:lpstr>
      <vt:lpstr>Why Go to Graduate School 3? Higher Pay</vt:lpstr>
      <vt:lpstr>Outline</vt:lpstr>
      <vt:lpstr>Graduate Assistantships (not guaranteed for MS students)</vt:lpstr>
      <vt:lpstr>Outline</vt:lpstr>
      <vt:lpstr>Masters Degree</vt:lpstr>
      <vt:lpstr>Dual Enrollment Program</vt:lpstr>
      <vt:lpstr>Outline</vt:lpstr>
      <vt:lpstr>Application Process</vt:lpstr>
      <vt:lpstr>Timelines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Torng</dc:creator>
  <cp:lastModifiedBy>Eric Torng</cp:lastModifiedBy>
  <cp:revision>129</cp:revision>
  <dcterms:created xsi:type="dcterms:W3CDTF">2011-10-09T11:31:18Z</dcterms:created>
  <dcterms:modified xsi:type="dcterms:W3CDTF">2018-10-24T17:38:11Z</dcterms:modified>
</cp:coreProperties>
</file>